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s/slide16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sldIdLst>
    <p:sldId id="256" r:id="rId2"/>
    <p:sldId id="260" r:id="rId3"/>
    <p:sldId id="261" r:id="rId4"/>
    <p:sldId id="262" r:id="rId5"/>
    <p:sldId id="263" r:id="rId6"/>
    <p:sldId id="257" r:id="rId7"/>
    <p:sldId id="258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4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/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fld id="{D92E1976-5903-4B7E-A832-D4495325A1C0}" type="datetimeFigureOut">
              <a:rPr lang="en-US" smtClean="0"/>
              <a:pPr/>
              <a:t>7/7/11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fld id="{993B977A-688E-4387-B733-EF58754B9B2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ujitsu.com/downloads/INTSTG/XWand/taxonomy-creation-demo.wmv" TargetMode="External"/><Relationship Id="rId4" Type="http://schemas.openxmlformats.org/officeDocument/2006/relationships/hyperlink" Target="http://www.fujitsu.com/downloads/INTSTG/XWand/instance-creation-demo.wmv" TargetMode="External"/><Relationship Id="rId5" Type="http://schemas.openxmlformats.org/officeDocument/2006/relationships/hyperlink" Target="http://www.fujitsu.com/downloads/INTSTG/XWand/excel-conversion-demo.wmv" TargetMode="External"/><Relationship Id="rId6" Type="http://schemas.openxmlformats.org/officeDocument/2006/relationships/hyperlink" Target="http://www.rivetsoftware.com/products/default.aspx" TargetMode="External"/><Relationship Id="rId7" Type="http://schemas.openxmlformats.org/officeDocument/2006/relationships/hyperlink" Target="http://blogs.corefiling.com/2011/06/sphinx-an-xbrl-expression-language/" TargetMode="External"/><Relationship Id="rId8" Type="http://schemas.openxmlformats.org/officeDocument/2006/relationships/hyperlink" Target="http://edgaronline.org/products/imetrix.aspx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fujitsu.com/global/services/software/interstage/solutions/xbrl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media.ifrs.org/ixbrl_example1_2011-03-25.xhtml" TargetMode="External"/><Relationship Id="rId3" Type="http://schemas.openxmlformats.org/officeDocument/2006/relationships/hyperlink" Target="http://acg6415.wikispaces.com/file/view/xbrl_example1_2011-03-25.xbrl/222104844/xbrl_example1_2011-03-25.xbr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6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Current State of XBRL</a:t>
            </a:r>
          </a:p>
          <a:p>
            <a:r>
              <a:rPr lang="en-US" dirty="0" smtClean="0"/>
              <a:t>IFRS Taxonomy</a:t>
            </a:r>
          </a:p>
          <a:p>
            <a:r>
              <a:rPr lang="en-US" dirty="0" smtClean="0"/>
              <a:t>Discoverable Taxonomy Set</a:t>
            </a:r>
            <a:endParaRPr lang="en-US" dirty="0" smtClean="0"/>
          </a:p>
          <a:p>
            <a:r>
              <a:rPr lang="en-US" dirty="0" smtClean="0"/>
              <a:t>Extension Taxonomies</a:t>
            </a:r>
          </a:p>
          <a:p>
            <a:r>
              <a:rPr lang="en-US" dirty="0" smtClean="0"/>
              <a:t>Validation of XBRL </a:t>
            </a:r>
            <a:r>
              <a:rPr lang="en-US" dirty="0" err="1" smtClean="0"/>
              <a:t>vs</a:t>
            </a:r>
            <a:r>
              <a:rPr lang="en-US" dirty="0" smtClean="0"/>
              <a:t> xml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3800" dirty="0" smtClean="0"/>
              <a:t>Discoverable Taxonomy Set	(DTS)</a:t>
            </a:r>
            <a:endParaRPr lang="en-US" sz="3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DTS – What must be filed with SEC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Contains:</a:t>
            </a:r>
          </a:p>
          <a:p>
            <a:pPr lvl="1"/>
            <a:r>
              <a:rPr lang="en-US" dirty="0" smtClean="0"/>
              <a:t>Instance Document</a:t>
            </a:r>
          </a:p>
          <a:p>
            <a:pPr lvl="1"/>
            <a:r>
              <a:rPr lang="en-US" dirty="0" smtClean="0"/>
              <a:t>Extension Taxonomy</a:t>
            </a:r>
          </a:p>
          <a:p>
            <a:pPr lvl="1"/>
            <a:r>
              <a:rPr lang="en-US" dirty="0" err="1" smtClean="0"/>
              <a:t>Linkbases</a:t>
            </a:r>
            <a:endParaRPr lang="en-US" dirty="0" smtClean="0"/>
          </a:p>
          <a:p>
            <a:pPr lvl="2"/>
            <a:r>
              <a:rPr lang="en-US" dirty="0" smtClean="0"/>
              <a:t>Calculation</a:t>
            </a:r>
          </a:p>
          <a:p>
            <a:pPr lvl="2"/>
            <a:r>
              <a:rPr lang="en-US" dirty="0" smtClean="0"/>
              <a:t>Definition</a:t>
            </a:r>
          </a:p>
          <a:p>
            <a:pPr lvl="2"/>
            <a:r>
              <a:rPr lang="en-US" dirty="0" smtClean="0"/>
              <a:t>Labels</a:t>
            </a:r>
          </a:p>
          <a:p>
            <a:pPr lvl="2"/>
            <a:r>
              <a:rPr lang="en-US" dirty="0" smtClean="0"/>
              <a:t>Presentation</a:t>
            </a:r>
          </a:p>
          <a:p>
            <a:pPr lvl="1"/>
            <a:r>
              <a:rPr lang="en-US" dirty="0" smtClean="0"/>
              <a:t>All Imported Schemas</a:t>
            </a:r>
          </a:p>
          <a:p>
            <a:r>
              <a:rPr lang="en-US" dirty="0" smtClean="0"/>
              <a:t>Filename Format</a:t>
            </a:r>
          </a:p>
          <a:p>
            <a:pPr lvl="1"/>
            <a:r>
              <a:rPr lang="en-US" dirty="0" smtClean="0"/>
              <a:t>Identifier-</a:t>
            </a:r>
            <a:r>
              <a:rPr lang="en-US" dirty="0" err="1" smtClean="0"/>
              <a:t>yyyymmdd</a:t>
            </a:r>
            <a:r>
              <a:rPr lang="en-US" dirty="0" smtClean="0"/>
              <a:t> for instance and schema</a:t>
            </a:r>
          </a:p>
          <a:p>
            <a:pPr lvl="1"/>
            <a:r>
              <a:rPr lang="en-US" dirty="0" err="1" smtClean="0"/>
              <a:t>Identifier_yyyymmdd_cal</a:t>
            </a:r>
            <a:r>
              <a:rPr lang="en-US" dirty="0" smtClean="0"/>
              <a:t> or _def or _lab or _pre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Extension Taxonomy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Structure of SEC Extension 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Schema Root Element, namespace declarations</a:t>
            </a:r>
          </a:p>
          <a:p>
            <a:r>
              <a:rPr lang="en-US" dirty="0" smtClean="0"/>
              <a:t>annotation/</a:t>
            </a:r>
            <a:r>
              <a:rPr lang="en-US" dirty="0" err="1" smtClean="0"/>
              <a:t>appinfo</a:t>
            </a:r>
            <a:endParaRPr lang="en-US" dirty="0" smtClean="0"/>
          </a:p>
          <a:p>
            <a:pPr lvl="1"/>
            <a:r>
              <a:rPr lang="en-US" dirty="0" err="1" smtClean="0"/>
              <a:t>link:linkbaseRef</a:t>
            </a:r>
            <a:endParaRPr lang="en-US" dirty="0" smtClean="0"/>
          </a:p>
          <a:p>
            <a:pPr lvl="2"/>
            <a:r>
              <a:rPr lang="en-US" dirty="0" smtClean="0"/>
              <a:t>Links all the </a:t>
            </a:r>
            <a:r>
              <a:rPr lang="en-US" dirty="0" err="1" smtClean="0"/>
              <a:t>linkbases</a:t>
            </a:r>
            <a:r>
              <a:rPr lang="en-US" dirty="0" smtClean="0"/>
              <a:t> to the schema document</a:t>
            </a:r>
          </a:p>
          <a:p>
            <a:pPr lvl="1"/>
            <a:r>
              <a:rPr lang="en-US" dirty="0" err="1" smtClean="0"/>
              <a:t>link:roleType</a:t>
            </a:r>
            <a:endParaRPr lang="en-US" dirty="0" smtClean="0"/>
          </a:p>
          <a:p>
            <a:pPr lvl="2"/>
            <a:r>
              <a:rPr lang="en-US" dirty="0" smtClean="0"/>
              <a:t>Links each statement and disclosure to the </a:t>
            </a:r>
            <a:r>
              <a:rPr lang="en-US" dirty="0" err="1" smtClean="0"/>
              <a:t>linkbases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link:linkbaseRef</a:t>
            </a:r>
            <a:r>
              <a:rPr lang="en-US" dirty="0" smtClean="0"/>
              <a:t>	(International Speedway Corp 10Q)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link:linkbaseRef</a:t>
            </a:r>
            <a:r>
              <a:rPr lang="en-US" dirty="0" smtClean="0"/>
              <a:t> </a:t>
            </a:r>
            <a:r>
              <a:rPr lang="en-US" dirty="0" err="1" smtClean="0"/>
              <a:t>xlink:type</a:t>
            </a:r>
            <a:r>
              <a:rPr lang="en-US" dirty="0" smtClean="0"/>
              <a:t>="simple" </a:t>
            </a:r>
            <a:r>
              <a:rPr lang="en-US" dirty="0" err="1" smtClean="0"/>
              <a:t>xlink:href</a:t>
            </a:r>
            <a:r>
              <a:rPr lang="en-US" dirty="0" smtClean="0"/>
              <a:t>="isca-20110531_cal.xml" </a:t>
            </a:r>
            <a:r>
              <a:rPr lang="en-US" dirty="0" err="1" smtClean="0"/>
              <a:t>xlink:role</a:t>
            </a:r>
            <a:r>
              <a:rPr lang="en-US" dirty="0" smtClean="0"/>
              <a:t>="http://www.xbrl.org/2003/role/calculationLinkbaseRef" </a:t>
            </a:r>
            <a:r>
              <a:rPr lang="en-US" dirty="0" err="1" smtClean="0"/>
              <a:t>xlink:arcrole</a:t>
            </a:r>
            <a:r>
              <a:rPr lang="en-US" dirty="0" smtClean="0"/>
              <a:t>="http://www.w3.org/1999/xlink/properties/linkbase" </a:t>
            </a:r>
            <a:r>
              <a:rPr lang="en-US" dirty="0" err="1" smtClean="0"/>
              <a:t>xlink:title</a:t>
            </a:r>
            <a:r>
              <a:rPr lang="en-US" dirty="0" smtClean="0"/>
              <a:t>="Calculation Links, all"/&gt;</a:t>
            </a:r>
          </a:p>
          <a:p>
            <a:r>
              <a:rPr lang="en-US" dirty="0" smtClean="0"/>
              <a:t>      &lt;</a:t>
            </a:r>
            <a:r>
              <a:rPr lang="en-US" dirty="0" err="1" smtClean="0"/>
              <a:t>link:linkbaseRef</a:t>
            </a:r>
            <a:r>
              <a:rPr lang="en-US" dirty="0" smtClean="0"/>
              <a:t> </a:t>
            </a:r>
            <a:r>
              <a:rPr lang="en-US" dirty="0" err="1" smtClean="0"/>
              <a:t>xlink:type</a:t>
            </a:r>
            <a:r>
              <a:rPr lang="en-US" dirty="0" smtClean="0"/>
              <a:t>="simple" </a:t>
            </a:r>
            <a:r>
              <a:rPr lang="en-US" dirty="0" err="1" smtClean="0"/>
              <a:t>xlink:href</a:t>
            </a:r>
            <a:r>
              <a:rPr lang="en-US" dirty="0" smtClean="0"/>
              <a:t>="isca-20110531_pre.xml" </a:t>
            </a:r>
            <a:r>
              <a:rPr lang="en-US" dirty="0" err="1" smtClean="0"/>
              <a:t>xlink:role</a:t>
            </a:r>
            <a:r>
              <a:rPr lang="en-US" dirty="0" smtClean="0"/>
              <a:t>="http://www.xbrl.org/2003/role/presentationLinkbaseRef" </a:t>
            </a:r>
            <a:r>
              <a:rPr lang="en-US" dirty="0" err="1" smtClean="0"/>
              <a:t>xlink:arcrole</a:t>
            </a:r>
            <a:r>
              <a:rPr lang="en-US" dirty="0" smtClean="0"/>
              <a:t>="http://www.w3.org/1999/xlink/properties/linkbase" </a:t>
            </a:r>
            <a:r>
              <a:rPr lang="en-US" dirty="0" err="1" smtClean="0"/>
              <a:t>xlink:title</a:t>
            </a:r>
            <a:r>
              <a:rPr lang="en-US" dirty="0" smtClean="0"/>
              <a:t>="Presentation Links, all"/&gt;</a:t>
            </a:r>
          </a:p>
          <a:p>
            <a:r>
              <a:rPr lang="en-US" dirty="0" smtClean="0"/>
              <a:t>      &lt;</a:t>
            </a:r>
            <a:r>
              <a:rPr lang="en-US" dirty="0" err="1" smtClean="0"/>
              <a:t>link:linkbaseRef</a:t>
            </a:r>
            <a:r>
              <a:rPr lang="en-US" dirty="0" smtClean="0"/>
              <a:t> </a:t>
            </a:r>
            <a:r>
              <a:rPr lang="en-US" dirty="0" err="1" smtClean="0"/>
              <a:t>xlink:type</a:t>
            </a:r>
            <a:r>
              <a:rPr lang="en-US" dirty="0" smtClean="0"/>
              <a:t>="simple" </a:t>
            </a:r>
            <a:r>
              <a:rPr lang="en-US" dirty="0" err="1" smtClean="0"/>
              <a:t>xlink:href</a:t>
            </a:r>
            <a:r>
              <a:rPr lang="en-US" dirty="0" smtClean="0"/>
              <a:t>="isca-20110531_lab.xml" </a:t>
            </a:r>
            <a:r>
              <a:rPr lang="en-US" dirty="0" err="1" smtClean="0"/>
              <a:t>xlink:role</a:t>
            </a:r>
            <a:r>
              <a:rPr lang="en-US" dirty="0" smtClean="0"/>
              <a:t>="http://www.xbrl.org/2003/role/labelLinkbaseRef" </a:t>
            </a:r>
            <a:r>
              <a:rPr lang="en-US" dirty="0" err="1" smtClean="0"/>
              <a:t>xlink:arcrole</a:t>
            </a:r>
            <a:r>
              <a:rPr lang="en-US" dirty="0" smtClean="0"/>
              <a:t>="http://www.w3.org/1999/xlink/properties/linkbase" </a:t>
            </a:r>
            <a:r>
              <a:rPr lang="en-US" dirty="0" err="1" smtClean="0"/>
              <a:t>xlink:title</a:t>
            </a:r>
            <a:r>
              <a:rPr lang="en-US" dirty="0" smtClean="0"/>
              <a:t>="Label Links, all"/&gt;</a:t>
            </a:r>
          </a:p>
          <a:p>
            <a:r>
              <a:rPr lang="en-US" dirty="0" smtClean="0"/>
              <a:t>      &lt;</a:t>
            </a:r>
            <a:r>
              <a:rPr lang="en-US" dirty="0" err="1" smtClean="0"/>
              <a:t>link:linkbaseRef</a:t>
            </a:r>
            <a:r>
              <a:rPr lang="en-US" dirty="0" smtClean="0"/>
              <a:t> </a:t>
            </a:r>
            <a:r>
              <a:rPr lang="en-US" dirty="0" err="1" smtClean="0"/>
              <a:t>xlink:type</a:t>
            </a:r>
            <a:r>
              <a:rPr lang="en-US" dirty="0" smtClean="0"/>
              <a:t>="simple" </a:t>
            </a:r>
            <a:r>
              <a:rPr lang="en-US" dirty="0" err="1" smtClean="0"/>
              <a:t>xlink:href</a:t>
            </a:r>
            <a:r>
              <a:rPr lang="en-US" dirty="0" smtClean="0"/>
              <a:t>="isca-20110531_def.xml" </a:t>
            </a:r>
            <a:r>
              <a:rPr lang="en-US" dirty="0" err="1" smtClean="0"/>
              <a:t>xlink:role</a:t>
            </a:r>
            <a:r>
              <a:rPr lang="en-US" dirty="0" smtClean="0"/>
              <a:t>="http://www.xbrl.org/2003/role/definitionLinkbaseRef" </a:t>
            </a:r>
            <a:r>
              <a:rPr lang="en-US" dirty="0" err="1" smtClean="0"/>
              <a:t>xlink:arcrole</a:t>
            </a:r>
            <a:r>
              <a:rPr lang="en-US" dirty="0" smtClean="0"/>
              <a:t>="http://www.w3.org/1999/xlink/properties/linkbase" </a:t>
            </a:r>
            <a:r>
              <a:rPr lang="en-US" dirty="0" err="1" smtClean="0"/>
              <a:t>xlink:title</a:t>
            </a:r>
            <a:r>
              <a:rPr lang="en-US" dirty="0" smtClean="0"/>
              <a:t>="Definition Links, all"/&gt;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link:roleType</a:t>
            </a:r>
            <a:r>
              <a:rPr lang="en-US" dirty="0" smtClean="0"/>
              <a:t> (International Speedway Corp 10Q)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link:roleType</a:t>
            </a:r>
            <a:r>
              <a:rPr lang="en-US" dirty="0" smtClean="0"/>
              <a:t> </a:t>
            </a:r>
            <a:r>
              <a:rPr lang="en-US" dirty="0" err="1" smtClean="0"/>
              <a:t>roleURI</a:t>
            </a:r>
            <a:r>
              <a:rPr lang="en-US" dirty="0" smtClean="0"/>
              <a:t>="</a:t>
            </a:r>
            <a:r>
              <a:rPr lang="en-US" dirty="0" err="1" smtClean="0"/>
              <a:t>http://internationalspeedwaycorporation.com/role/BalanceSheetsParenthetical</a:t>
            </a:r>
            <a:r>
              <a:rPr lang="en-US" dirty="0" smtClean="0"/>
              <a:t>" id="</a:t>
            </a:r>
            <a:r>
              <a:rPr lang="en-US" dirty="0" err="1" smtClean="0"/>
              <a:t>BalanceSheetsParenthetical</a:t>
            </a:r>
            <a:r>
              <a:rPr lang="en-US" dirty="0" smtClean="0"/>
              <a:t>"&gt;</a:t>
            </a:r>
          </a:p>
          <a:p>
            <a:r>
              <a:rPr lang="en-US" dirty="0" smtClean="0"/>
              <a:t>        &lt;</a:t>
            </a:r>
            <a:r>
              <a:rPr lang="en-US" dirty="0" err="1" smtClean="0"/>
              <a:t>link:definition</a:t>
            </a:r>
            <a:r>
              <a:rPr lang="en-US" dirty="0" smtClean="0"/>
              <a:t>&gt;0111 - Statement - Consolidated Balance Sheets (Unaudited) (Parenthetical)&lt;/</a:t>
            </a:r>
            <a:r>
              <a:rPr lang="en-US" dirty="0" err="1" smtClean="0"/>
              <a:t>link:definition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&lt;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  <a:r>
              <a:rPr lang="en-US" dirty="0" err="1" smtClean="0"/>
              <a:t>link:presentationLink</a:t>
            </a:r>
            <a:r>
              <a:rPr lang="en-US" dirty="0" smtClean="0"/>
              <a:t>&lt;/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&lt;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  <a:r>
              <a:rPr lang="en-US" dirty="0" err="1" smtClean="0"/>
              <a:t>link:calculationLink</a:t>
            </a:r>
            <a:r>
              <a:rPr lang="en-US" dirty="0" smtClean="0"/>
              <a:t>&lt;/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&lt;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  <a:r>
              <a:rPr lang="en-US" dirty="0" err="1" smtClean="0"/>
              <a:t>link:definitionLink</a:t>
            </a:r>
            <a:r>
              <a:rPr lang="en-US" dirty="0" smtClean="0"/>
              <a:t>&lt;/</a:t>
            </a:r>
            <a:r>
              <a:rPr lang="en-US" dirty="0" err="1" smtClean="0"/>
              <a:t>link:usedOn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&lt;/</a:t>
            </a:r>
            <a:r>
              <a:rPr lang="en-US" dirty="0" err="1" smtClean="0"/>
              <a:t>link:roleType</a:t>
            </a:r>
            <a:r>
              <a:rPr lang="en-US" dirty="0" smtClean="0"/>
              <a:t>&gt;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Extension Element (International Speedway 10Q)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&lt;element id="</a:t>
            </a:r>
            <a:r>
              <a:rPr lang="en-US" dirty="0" err="1" smtClean="0"/>
              <a:t>isca_PrepaidExpensesAndOtherCurrentAssets</a:t>
            </a:r>
            <a:r>
              <a:rPr lang="en-US" dirty="0" smtClean="0"/>
              <a:t>" name="</a:t>
            </a:r>
            <a:r>
              <a:rPr lang="en-US" dirty="0" err="1" smtClean="0"/>
              <a:t>PrepaidExpensesAndOtherCurrentAssets</a:t>
            </a:r>
            <a:r>
              <a:rPr lang="en-US" dirty="0" smtClean="0"/>
              <a:t>" type="</a:t>
            </a:r>
            <a:r>
              <a:rPr lang="en-US" dirty="0" err="1" smtClean="0"/>
              <a:t>xbrli:monetaryItemType</a:t>
            </a:r>
            <a:r>
              <a:rPr lang="en-US" dirty="0" smtClean="0"/>
              <a:t>" </a:t>
            </a:r>
            <a:r>
              <a:rPr lang="en-US" dirty="0" err="1" smtClean="0"/>
              <a:t>substitutionGroup</a:t>
            </a:r>
            <a:r>
              <a:rPr lang="en-US" dirty="0" smtClean="0"/>
              <a:t>="</a:t>
            </a:r>
            <a:r>
              <a:rPr lang="en-US" dirty="0" err="1" smtClean="0"/>
              <a:t>xbrli:item</a:t>
            </a:r>
            <a:r>
              <a:rPr lang="en-US" dirty="0" smtClean="0"/>
              <a:t>" </a:t>
            </a:r>
            <a:r>
              <a:rPr lang="en-US" dirty="0" err="1" smtClean="0"/>
              <a:t>nillable</a:t>
            </a:r>
            <a:r>
              <a:rPr lang="en-US" dirty="0" smtClean="0"/>
              <a:t>="true" </a:t>
            </a:r>
            <a:r>
              <a:rPr lang="en-US" dirty="0" err="1" smtClean="0"/>
              <a:t>xbrli:periodType</a:t>
            </a:r>
            <a:r>
              <a:rPr lang="en-US" dirty="0" smtClean="0"/>
              <a:t>="instant" </a:t>
            </a:r>
            <a:r>
              <a:rPr lang="en-US" dirty="0" err="1" smtClean="0"/>
              <a:t>xbrli:balance</a:t>
            </a:r>
            <a:r>
              <a:rPr lang="en-US" dirty="0" smtClean="0"/>
              <a:t>="debit"/&gt;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XBRL Validation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XBRL Validation Levels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Phase I</a:t>
            </a:r>
          </a:p>
          <a:p>
            <a:pPr lvl="1"/>
            <a:r>
              <a:rPr lang="en-US" dirty="0" smtClean="0"/>
              <a:t>xml validation (NOT XBRL)</a:t>
            </a:r>
          </a:p>
          <a:p>
            <a:pPr lvl="2"/>
            <a:r>
              <a:rPr lang="en-US" dirty="0" smtClean="0"/>
              <a:t>Schema validation – does the xml match the schema structure?</a:t>
            </a:r>
          </a:p>
          <a:p>
            <a:r>
              <a:rPr lang="en-US" dirty="0" smtClean="0"/>
              <a:t>Phase II</a:t>
            </a:r>
          </a:p>
          <a:p>
            <a:pPr lvl="1"/>
            <a:r>
              <a:rPr lang="en-US" dirty="0" smtClean="0"/>
              <a:t>Validates XBRL semantics in DTS</a:t>
            </a:r>
          </a:p>
          <a:p>
            <a:pPr lvl="2"/>
            <a:r>
              <a:rPr lang="en-US" dirty="0" smtClean="0"/>
              <a:t>Requires specialized software ($’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</a:p>
          <a:p>
            <a:r>
              <a:rPr lang="en-US" dirty="0" smtClean="0"/>
              <a:t>Phase III</a:t>
            </a:r>
          </a:p>
          <a:p>
            <a:pPr lvl="1"/>
            <a:r>
              <a:rPr lang="en-US" dirty="0" smtClean="0"/>
              <a:t>Validates XBRL based on reporting rules</a:t>
            </a:r>
          </a:p>
          <a:p>
            <a:pPr lvl="1"/>
            <a:r>
              <a:rPr lang="en-US" dirty="0" smtClean="0"/>
              <a:t>SEC XBRL filing requirements</a:t>
            </a:r>
          </a:p>
          <a:p>
            <a:pPr lvl="2"/>
            <a:r>
              <a:rPr lang="en-US" dirty="0" smtClean="0"/>
              <a:t>Requires specialized software ($’</a:t>
            </a:r>
            <a:r>
              <a:rPr lang="en-US" dirty="0" err="1" smtClean="0"/>
              <a:t>s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Current State of XBRL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Must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companies are now required to file using XBRL</a:t>
            </a:r>
          </a:p>
          <a:p>
            <a:r>
              <a:rPr lang="en-US" dirty="0" smtClean="0"/>
              <a:t>Foreign Private Issuers are required to file using IFRS taxonomy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Automating XBRL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Fujitsu</a:t>
            </a:r>
          </a:p>
          <a:p>
            <a:pPr lvl="1"/>
            <a:r>
              <a:rPr lang="en-US" dirty="0" smtClean="0">
                <a:hlinkClick r:id="rId2"/>
              </a:rPr>
              <a:t>Xwand</a:t>
            </a:r>
            <a:endParaRPr lang="en-US" dirty="0" smtClean="0"/>
          </a:p>
          <a:p>
            <a:pPr lvl="2"/>
            <a:r>
              <a:rPr lang="en-US" dirty="0" smtClean="0">
                <a:hlinkClick r:id="rId3"/>
              </a:rPr>
              <a:t>Taxonomy Creation</a:t>
            </a:r>
            <a:endParaRPr lang="en-US" dirty="0" smtClean="0"/>
          </a:p>
          <a:p>
            <a:pPr lvl="2"/>
            <a:r>
              <a:rPr lang="en-US" dirty="0" smtClean="0">
                <a:hlinkClick r:id="rId4"/>
              </a:rPr>
              <a:t>Instance Document Creation</a:t>
            </a:r>
            <a:endParaRPr lang="en-US" dirty="0" smtClean="0"/>
          </a:p>
          <a:p>
            <a:pPr lvl="2"/>
            <a:r>
              <a:rPr lang="en-US" dirty="0" smtClean="0">
                <a:hlinkClick r:id="rId5"/>
              </a:rPr>
              <a:t>Excel Mapping</a:t>
            </a:r>
            <a:endParaRPr lang="en-US" dirty="0" smtClean="0"/>
          </a:p>
          <a:p>
            <a:r>
              <a:rPr lang="en-US" dirty="0" smtClean="0"/>
              <a:t>Rivet</a:t>
            </a:r>
          </a:p>
          <a:p>
            <a:pPr lvl="1"/>
            <a:r>
              <a:rPr lang="en-US" dirty="0" smtClean="0">
                <a:hlinkClick r:id="rId6"/>
              </a:rPr>
              <a:t>Crossfire &amp; </a:t>
            </a:r>
            <a:r>
              <a:rPr lang="en-US" dirty="0" err="1" smtClean="0">
                <a:hlinkClick r:id="rId6"/>
              </a:rPr>
              <a:t>CrossView</a:t>
            </a:r>
            <a:endParaRPr lang="en-US" dirty="0" smtClean="0"/>
          </a:p>
          <a:p>
            <a:r>
              <a:rPr lang="en-US" dirty="0" err="1" smtClean="0"/>
              <a:t>CoreFiling</a:t>
            </a:r>
            <a:endParaRPr lang="en-US" dirty="0" smtClean="0"/>
          </a:p>
          <a:p>
            <a:pPr lvl="1"/>
            <a:r>
              <a:rPr lang="en-US" dirty="0" smtClean="0">
                <a:hlinkClick r:id="rId7"/>
              </a:rPr>
              <a:t>Sphinx</a:t>
            </a:r>
            <a:endParaRPr lang="en-US" dirty="0" smtClean="0"/>
          </a:p>
          <a:p>
            <a:r>
              <a:rPr lang="en-US" dirty="0" err="1" smtClean="0"/>
              <a:t>EDGAROnline</a:t>
            </a:r>
            <a:endParaRPr lang="en-US" dirty="0" smtClean="0"/>
          </a:p>
          <a:p>
            <a:pPr lvl="1"/>
            <a:r>
              <a:rPr lang="en-US" dirty="0" smtClean="0">
                <a:hlinkClick r:id="rId8"/>
              </a:rPr>
              <a:t>I-Metrix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XBRL IFRS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IFRS Instance Document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Same structure as XBRL</a:t>
            </a:r>
          </a:p>
          <a:p>
            <a:r>
              <a:rPr lang="en-US" dirty="0" smtClean="0"/>
              <a:t>Uses different taxonomy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Root element / namespace declarations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err="1" smtClean="0"/>
              <a:t>SchemaRef</a:t>
            </a:r>
            <a:endParaRPr lang="en-US" dirty="0" smtClean="0"/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Context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Unit</a:t>
            </a:r>
          </a:p>
          <a:p>
            <a:pPr marL="916686" lvl="1" indent="-514350">
              <a:buFont typeface="+mj-lt"/>
              <a:buAutoNum type="arabicPeriod"/>
            </a:pPr>
            <a:r>
              <a:rPr lang="en-US" dirty="0" smtClean="0"/>
              <a:t>Items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IFRS 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2011 Taxonomy Issued March 25, 2011</a:t>
            </a:r>
            <a:endParaRPr lang="en-US" dirty="0" smtClean="0"/>
          </a:p>
          <a:p>
            <a:r>
              <a:rPr lang="en-US" dirty="0" smtClean="0"/>
              <a:t>Compared </a:t>
            </a:r>
            <a:r>
              <a:rPr lang="en-US" dirty="0" smtClean="0"/>
              <a:t>to US GAAP, ~ 4000 elements vs. 15,000</a:t>
            </a:r>
          </a:p>
          <a:p>
            <a:r>
              <a:rPr lang="en-US" dirty="0" smtClean="0"/>
              <a:t>Documentation is not included in IFRS (as it is NOT rule based).</a:t>
            </a:r>
          </a:p>
          <a:p>
            <a:pPr lvl="1"/>
            <a:r>
              <a:rPr lang="en-US" dirty="0" smtClean="0"/>
              <a:t>Instead disclosures and example references are included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Illustrations of IFRS XBRL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/>
              </a:rPr>
              <a:t>iXBRL</a:t>
            </a:r>
            <a:r>
              <a:rPr lang="en-US" dirty="0" smtClean="0"/>
              <a:t> (next week)</a:t>
            </a:r>
          </a:p>
          <a:p>
            <a:r>
              <a:rPr lang="en-US" dirty="0" smtClean="0">
                <a:hlinkClick r:id="rId3"/>
              </a:rPr>
              <a:t>XBRL IFRS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143000" y="335844"/>
            <a:ext cx="7772400" cy="5909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&lt;?xml version="1.0" encoding="utf-8"?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!-- XBRL instance shell - Skip White December 2010 --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!-- File name: XBRLInstanceShell2010.xml --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xbrli:xbrl</a:t>
            </a:r>
            <a:r>
              <a:rPr lang="en-US" dirty="0" smtClean="0"/>
              <a:t>     </a:t>
            </a:r>
            <a:r>
              <a:rPr lang="en-US" dirty="0" err="1" smtClean="0"/>
              <a:t>xmlns:xbrli</a:t>
            </a:r>
            <a:r>
              <a:rPr lang="en-US" dirty="0" smtClean="0"/>
              <a:t>="http://www.xbrl.org/2003/instance"    </a:t>
            </a:r>
            <a:r>
              <a:rPr lang="en-US" dirty="0" err="1" smtClean="0"/>
              <a:t>xmlns:link</a:t>
            </a:r>
            <a:r>
              <a:rPr lang="en-US" dirty="0" smtClean="0"/>
              <a:t>="http://www.xbrl.org/2003/linkbase"     </a:t>
            </a:r>
            <a:r>
              <a:rPr lang="en-US" dirty="0" err="1" smtClean="0"/>
              <a:t>xmlns:xlink</a:t>
            </a:r>
            <a:r>
              <a:rPr lang="en-US" dirty="0" smtClean="0"/>
              <a:t>="http://www.w3.org/1999/xlink"      xmlns:iso4217="http://www.xbrl.org/2003/iso4217"    </a:t>
            </a:r>
            <a:r>
              <a:rPr lang="en-US" dirty="0" err="1" smtClean="0"/>
              <a:t>xmlns</a:t>
            </a:r>
            <a:r>
              <a:rPr lang="en-US" dirty="0" smtClean="0"/>
              <a:t>: _____1_________ &gt;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&lt;</a:t>
            </a:r>
            <a:r>
              <a:rPr lang="en-US" dirty="0" err="1" smtClean="0"/>
              <a:t>link:schemaRef</a:t>
            </a:r>
            <a:r>
              <a:rPr lang="en-US" dirty="0" smtClean="0"/>
              <a:t> </a:t>
            </a:r>
            <a:r>
              <a:rPr lang="en-US" dirty="0" err="1" smtClean="0"/>
              <a:t>xlink:type</a:t>
            </a:r>
            <a:r>
              <a:rPr lang="en-US" dirty="0" smtClean="0"/>
              <a:t>="simple" </a:t>
            </a:r>
            <a:r>
              <a:rPr lang="en-US" dirty="0" err="1" smtClean="0"/>
              <a:t>xlink:href</a:t>
            </a:r>
            <a:r>
              <a:rPr lang="en-US" dirty="0" smtClean="0"/>
              <a:t>= _____2_________ /&gt;    &lt;</a:t>
            </a:r>
            <a:r>
              <a:rPr lang="en-US" dirty="0" err="1" smtClean="0"/>
              <a:t>xbrli:context</a:t>
            </a:r>
            <a:r>
              <a:rPr lang="en-US" dirty="0" smtClean="0"/>
              <a:t> id= _____3_________ 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xbrli:entity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	&lt;</a:t>
            </a:r>
            <a:r>
              <a:rPr lang="en-US" dirty="0" err="1" smtClean="0"/>
              <a:t>xbrli:identifier</a:t>
            </a:r>
            <a:r>
              <a:rPr lang="en-US" dirty="0" smtClean="0"/>
              <a:t> scheme= _____4_________ &gt; _____5_________ &lt;/</a:t>
            </a:r>
            <a:r>
              <a:rPr lang="en-US" dirty="0" err="1" smtClean="0"/>
              <a:t>xbrli:identifier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smtClean="0"/>
              <a:t>/</a:t>
            </a:r>
            <a:r>
              <a:rPr lang="en-US" dirty="0" err="1" smtClean="0"/>
              <a:t>xbrli:entity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err="1" smtClean="0"/>
              <a:t>xbrli:period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        	&lt;</a:t>
            </a:r>
            <a:r>
              <a:rPr lang="en-US" dirty="0" err="1" smtClean="0"/>
              <a:t>xbrli:instant</a:t>
            </a:r>
            <a:r>
              <a:rPr lang="en-US" dirty="0" smtClean="0"/>
              <a:t>&gt; _____6_________ &lt;/</a:t>
            </a:r>
            <a:r>
              <a:rPr lang="en-US" dirty="0" err="1" smtClean="0"/>
              <a:t>xbrli:instant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&lt;</a:t>
            </a:r>
            <a:r>
              <a:rPr lang="en-US" dirty="0" smtClean="0"/>
              <a:t>/</a:t>
            </a:r>
            <a:r>
              <a:rPr lang="en-US" dirty="0" err="1" smtClean="0"/>
              <a:t>xbrli:period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/</a:t>
            </a:r>
            <a:r>
              <a:rPr lang="en-US" dirty="0" err="1" smtClean="0"/>
              <a:t>xbrli:context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xbrli:unit</a:t>
            </a:r>
            <a:r>
              <a:rPr lang="en-US" dirty="0" smtClean="0"/>
              <a:t> id= _____7_________ 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	</a:t>
            </a:r>
            <a:r>
              <a:rPr lang="en-US" dirty="0" smtClean="0"/>
              <a:t>&lt;</a:t>
            </a:r>
            <a:r>
              <a:rPr lang="en-US" dirty="0" err="1" smtClean="0"/>
              <a:t>xbrli:measure</a:t>
            </a:r>
            <a:r>
              <a:rPr lang="en-US" dirty="0" smtClean="0"/>
              <a:t>&gt; _____8_________ &lt;/</a:t>
            </a:r>
            <a:r>
              <a:rPr lang="en-US" dirty="0" err="1" smtClean="0"/>
              <a:t>xbrli:measure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/</a:t>
            </a:r>
            <a:r>
              <a:rPr lang="en-US" dirty="0" err="1" smtClean="0"/>
              <a:t>xbrli:unit</a:t>
            </a:r>
            <a:r>
              <a:rPr lang="en-US" dirty="0" smtClean="0"/>
              <a:t>&gt;</a:t>
            </a:r>
          </a:p>
          <a:p>
            <a:r>
              <a:rPr lang="en-US" dirty="0" smtClean="0"/>
              <a:t>&lt;</a:t>
            </a:r>
            <a:r>
              <a:rPr lang="en-US" dirty="0" smtClean="0"/>
              <a:t>!-- Insert the XBRL items (facts) below --&gt;           &lt;/</a:t>
            </a:r>
            <a:r>
              <a:rPr lang="en-US" dirty="0" err="1" smtClean="0"/>
              <a:t>xbrli:xbrl</a:t>
            </a:r>
            <a:r>
              <a:rPr lang="en-US" dirty="0" smtClean="0"/>
              <a:t>&gt;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386</TotalTime>
  <Words>855</Words>
  <Application>Microsoft Macintosh PowerPoint</Application>
  <PresentationFormat>On-screen Show (4:3)</PresentationFormat>
  <Paragraphs>103</Paragraphs>
  <Slides>18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Solstice</vt:lpstr>
      <vt:lpstr>Chapter 6</vt:lpstr>
      <vt:lpstr>Current State of XBRL</vt:lpstr>
      <vt:lpstr>Who Must File</vt:lpstr>
      <vt:lpstr>Automating XBRL Preparation</vt:lpstr>
      <vt:lpstr>XBRL IFRS</vt:lpstr>
      <vt:lpstr>IFRS Instance Document</vt:lpstr>
      <vt:lpstr>IFRS Taxonomy</vt:lpstr>
      <vt:lpstr>Illustrations of IFRS XBRL</vt:lpstr>
      <vt:lpstr>Slide 9</vt:lpstr>
      <vt:lpstr>Discoverable Taxonomy Set (DTS)</vt:lpstr>
      <vt:lpstr>DTS – What must be filed with SEC</vt:lpstr>
      <vt:lpstr>Extension Taxonomy</vt:lpstr>
      <vt:lpstr>Structure of SEC Extension Taxonomy</vt:lpstr>
      <vt:lpstr>link:linkbaseRef (International Speedway Corp 10Q)</vt:lpstr>
      <vt:lpstr>link:roleType (International Speedway Corp 10Q)</vt:lpstr>
      <vt:lpstr>Extension Element (International Speedway 10Q)</vt:lpstr>
      <vt:lpstr>XBRL Validation</vt:lpstr>
      <vt:lpstr>XBRL Validation Levels</vt:lpstr>
    </vt:vector>
  </TitlesOfParts>
  <Company>UCF College of Business Administration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6</dc:title>
  <dc:creator>Steven Hornik</dc:creator>
  <cp:lastModifiedBy>Steven Hornik</cp:lastModifiedBy>
  <cp:revision>17</cp:revision>
  <dcterms:created xsi:type="dcterms:W3CDTF">2011-07-07T17:02:17Z</dcterms:created>
  <dcterms:modified xsi:type="dcterms:W3CDTF">2011-07-07T18:45:41Z</dcterms:modified>
</cp:coreProperties>
</file>